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2" r:id="rId5"/>
    <p:sldId id="316" r:id="rId6"/>
    <p:sldId id="335" r:id="rId7"/>
    <p:sldId id="277" r:id="rId8"/>
    <p:sldId id="266" r:id="rId9"/>
    <p:sldId id="317" r:id="rId10"/>
    <p:sldId id="368" r:id="rId11"/>
    <p:sldId id="346" r:id="rId12"/>
    <p:sldId id="363" r:id="rId13"/>
    <p:sldId id="371" r:id="rId14"/>
    <p:sldId id="373" r:id="rId15"/>
    <p:sldId id="376" r:id="rId16"/>
    <p:sldId id="377" r:id="rId17"/>
    <p:sldId id="268" r:id="rId18"/>
    <p:sldId id="36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86" d="100"/>
          <a:sy n="86" d="100"/>
        </p:scale>
        <p:origin x="422"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Aspect</a:t>
            </a:r>
            <a:r>
              <a:rPr lang="zh-CN" altLang="en-US" dirty="0"/>
              <a:t>：</a:t>
            </a:r>
            <a:r>
              <a:rPr lang="en-US" altLang="zh-CN" dirty="0">
                <a:solidFill>
                  <a:srgbClr val="F33B45"/>
                </a:solidFill>
              </a:rPr>
              <a:t>picture quality</a:t>
            </a:r>
            <a:r>
              <a:rPr lang="en-US" altLang="zh-CN" dirty="0"/>
              <a:t> </a:t>
            </a:r>
            <a:endParaRPr lang="en-US" altLang="zh-CN" dirty="0"/>
          </a:p>
          <a:p>
            <a:r>
              <a:rPr lang="en-US" altLang="zh-CN" dirty="0"/>
              <a:t>Polarity</a:t>
            </a:r>
            <a:r>
              <a:rPr lang="zh-CN" altLang="en-US" dirty="0"/>
              <a:t>：</a:t>
            </a:r>
            <a:r>
              <a:rPr lang="en-US" altLang="zh-CN" dirty="0"/>
              <a:t>positive</a:t>
            </a:r>
            <a:endParaRPr lang="en-US" altLang="zh-CN" dirty="0"/>
          </a:p>
          <a:p>
            <a:r>
              <a:rPr lang="en-US" altLang="zh-CN" dirty="0"/>
              <a:t>Aspect</a:t>
            </a:r>
            <a:r>
              <a:rPr lang="zh-CN" altLang="en-US" dirty="0"/>
              <a:t>：</a:t>
            </a:r>
            <a:r>
              <a:rPr lang="en-US" altLang="zh-CN" dirty="0">
                <a:solidFill>
                  <a:srgbClr val="F33B45"/>
                </a:solidFill>
              </a:rPr>
              <a:t>battery life</a:t>
            </a:r>
            <a:r>
              <a:rPr lang="en-US" altLang="zh-CN"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Polarity</a:t>
            </a:r>
            <a:r>
              <a:rPr lang="zh-CN" altLang="en-US" dirty="0"/>
              <a:t>：</a:t>
            </a:r>
            <a:r>
              <a:rPr lang="en-US" altLang="zh-CN" dirty="0"/>
              <a:t>negative</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3765"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8"/>
            <a:ext cx="10515600" cy="4859989"/>
          </a:xfrm>
        </p:spPr>
        <p:txBody>
          <a:bodyPr/>
          <a:lstStyle>
            <a:lvl1pPr marL="358775" indent="-457200" algn="l" defTabSz="913765"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75" lvl="0" indent="-457200" algn="l" defTabSz="913765"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3765"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3765"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3765"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0" Type="http://schemas.openxmlformats.org/officeDocument/2006/relationships/slideLayout" Target="../slideLayouts/slideLayout2.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2" Type="http://schemas.openxmlformats.org/officeDocument/2006/relationships/slideLayout" Target="../slideLayouts/slideLayout2.xml"/><Relationship Id="rId11" Type="http://schemas.openxmlformats.org/officeDocument/2006/relationships/image" Target="../media/image42.png"/><Relationship Id="rId10" Type="http://schemas.openxmlformats.org/officeDocument/2006/relationships/image" Target="../media/image41.png"/><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Luu Anh Tuan* Darsh J Shah* Regina Barzilay</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algn="ct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Computer Science and Artificial Intelligence Lab, MIT</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fld>
            <a:endParaRPr lang="zh-CN" altLang="en-US" dirty="0"/>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95300" y="1474463"/>
            <a:ext cx="10856458" cy="1322070"/>
          </a:xfrm>
          <a:prstGeom prst="rect">
            <a:avLst/>
          </a:prstGeom>
          <a:noFill/>
        </p:spPr>
        <p:txBody>
          <a:bodyPr wrap="square" rtlCol="0">
            <a:spAutoFit/>
            <a:scene3d>
              <a:camera prst="orthographicFront"/>
              <a:lightRig rig="threePt" dir="t"/>
            </a:scene3d>
          </a:bodyPr>
          <a:lstStyle/>
          <a:p>
            <a:pPr algn="ct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Capturing Greater Context for Question Generation </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文本框 2"/>
          <p:cNvSpPr txBox="1"/>
          <p:nvPr/>
        </p:nvSpPr>
        <p:spPr>
          <a:xfrm>
            <a:off x="4785999" y="5268595"/>
            <a:ext cx="2936875" cy="368300"/>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2021.01.18  •  ChongQing</a:t>
            </a:r>
            <a:r>
              <a:rPr lang="en-US" altLang="zh-CN" dirty="0"/>
              <a:t> </a:t>
            </a:r>
            <a:endParaRPr lang="en-US" altLang="zh-CN" dirty="0"/>
          </a:p>
        </p:txBody>
      </p:sp>
      <p:sp>
        <p:nvSpPr>
          <p:cNvPr id="22" name="文本框 21"/>
          <p:cNvSpPr txBox="1"/>
          <p:nvPr/>
        </p:nvSpPr>
        <p:spPr>
          <a:xfrm>
            <a:off x="9862832" y="4187550"/>
            <a:ext cx="1657985" cy="337185"/>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 2020</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2" name="图片 1" descr="截屏2021-01-17 下午10.25.12"/>
          <p:cNvPicPr>
            <a:picLocks noChangeAspect="1"/>
          </p:cNvPicPr>
          <p:nvPr/>
        </p:nvPicPr>
        <p:blipFill>
          <a:blip r:embed="rId1"/>
          <a:stretch>
            <a:fillRect/>
          </a:stretch>
        </p:blipFill>
        <p:spPr>
          <a:xfrm>
            <a:off x="1085850" y="1714500"/>
            <a:ext cx="10020935" cy="4546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3" name="图片 2" descr="截屏2021-01-17 下午10.25.41"/>
          <p:cNvPicPr>
            <a:picLocks noChangeAspect="1"/>
          </p:cNvPicPr>
          <p:nvPr/>
        </p:nvPicPr>
        <p:blipFill>
          <a:blip r:embed="rId1"/>
          <a:stretch>
            <a:fillRect/>
          </a:stretch>
        </p:blipFill>
        <p:spPr>
          <a:xfrm>
            <a:off x="1313815" y="1860550"/>
            <a:ext cx="9563735" cy="3136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2" name="图片 1" descr="截屏2021-01-17 下午10.26.11"/>
          <p:cNvPicPr>
            <a:picLocks noChangeAspect="1"/>
          </p:cNvPicPr>
          <p:nvPr/>
        </p:nvPicPr>
        <p:blipFill>
          <a:blip r:embed="rId1"/>
          <a:stretch>
            <a:fillRect/>
          </a:stretch>
        </p:blipFill>
        <p:spPr>
          <a:xfrm>
            <a:off x="1290955" y="1377315"/>
            <a:ext cx="8809355" cy="5343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3" name="图片 2" descr="截屏2021-01-17 下午10.26.58"/>
          <p:cNvPicPr>
            <a:picLocks noChangeAspect="1"/>
          </p:cNvPicPr>
          <p:nvPr/>
        </p:nvPicPr>
        <p:blipFill>
          <a:blip r:embed="rId1"/>
          <a:stretch>
            <a:fillRect/>
          </a:stretch>
        </p:blipFill>
        <p:spPr>
          <a:xfrm>
            <a:off x="0" y="2554605"/>
            <a:ext cx="6007100" cy="2501900"/>
          </a:xfrm>
          <a:prstGeom prst="rect">
            <a:avLst/>
          </a:prstGeom>
        </p:spPr>
      </p:pic>
      <p:pic>
        <p:nvPicPr>
          <p:cNvPr id="4" name="图片 3" descr="截屏2021-01-17 下午10.27.43"/>
          <p:cNvPicPr>
            <a:picLocks noChangeAspect="1"/>
          </p:cNvPicPr>
          <p:nvPr/>
        </p:nvPicPr>
        <p:blipFill>
          <a:blip r:embed="rId2"/>
          <a:stretch>
            <a:fillRect/>
          </a:stretch>
        </p:blipFill>
        <p:spPr>
          <a:xfrm>
            <a:off x="6641465" y="1875790"/>
            <a:ext cx="5276850" cy="37109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2" name="图片 1" descr="截屏2021-01-17 下午10.28.19"/>
          <p:cNvPicPr>
            <a:picLocks noChangeAspect="1"/>
          </p:cNvPicPr>
          <p:nvPr/>
        </p:nvPicPr>
        <p:blipFill>
          <a:blip r:embed="rId1"/>
          <a:stretch>
            <a:fillRect/>
          </a:stretch>
        </p:blipFill>
        <p:spPr>
          <a:xfrm>
            <a:off x="142240" y="1373505"/>
            <a:ext cx="5594985" cy="5045075"/>
          </a:xfrm>
          <a:prstGeom prst="rect">
            <a:avLst/>
          </a:prstGeom>
        </p:spPr>
      </p:pic>
      <p:pic>
        <p:nvPicPr>
          <p:cNvPr id="5" name="图片 4" descr="截屏2021-01-17 下午10.28.50"/>
          <p:cNvPicPr>
            <a:picLocks noChangeAspect="1"/>
          </p:cNvPicPr>
          <p:nvPr/>
        </p:nvPicPr>
        <p:blipFill>
          <a:blip r:embed="rId2"/>
          <a:stretch>
            <a:fillRect/>
          </a:stretch>
        </p:blipFill>
        <p:spPr>
          <a:xfrm>
            <a:off x="5737225" y="2640330"/>
            <a:ext cx="6298565" cy="23025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a:solidFill>
                  <a:schemeClr val="accent1">
                    <a:lumMod val="50000"/>
                  </a:schemeClr>
                </a:solidFill>
                <a:latin typeface="Times New Roman" panose="02020603050405020304" pitchFamily="18" charset="0"/>
                <a:ea typeface="楷体" panose="02010609060101010101" pitchFamily="49" charset="-122"/>
                <a:sym typeface="+mn-ea"/>
              </a:rPr>
              <a:t>Conclusion</a:t>
            </a:r>
            <a:endParaRPr lang="en-US" altLang="zh-CN" sz="3600" dirty="0">
              <a:solidFill>
                <a:schemeClr val="accent1">
                  <a:lumMod val="50000"/>
                </a:schemeClr>
              </a:solidFill>
              <a:latin typeface="Times New Roman" panose="02020603050405020304" pitchFamily="18" charset="0"/>
            </a:endParaRPr>
          </a:p>
        </p:txBody>
      </p:sp>
      <p:sp>
        <p:nvSpPr>
          <p:cNvPr id="5" name="文本框 4"/>
          <p:cNvSpPr txBox="1"/>
          <p:nvPr/>
        </p:nvSpPr>
        <p:spPr>
          <a:xfrm>
            <a:off x="1388745" y="1752600"/>
            <a:ext cx="9714865" cy="3322955"/>
          </a:xfrm>
          <a:prstGeom prst="rect">
            <a:avLst/>
          </a:prstGeom>
          <a:noFill/>
        </p:spPr>
        <p:txBody>
          <a:bodyPr wrap="square" rtlCol="0" anchor="t">
            <a:spAutoFit/>
          </a:bodyPr>
          <a:p>
            <a:pPr fontAlgn="auto">
              <a:lnSpc>
                <a:spcPct val="150000"/>
              </a:lnSpc>
            </a:pPr>
            <a:r>
              <a:rPr lang="zh-CN" altLang="en-US"/>
              <a:t>   </a:t>
            </a:r>
            <a:r>
              <a:rPr sz="2000">
                <a:latin typeface="Al Bayan Plain" charset="0"/>
                <a:cs typeface="Al Bayan Plain" charset="0"/>
              </a:rPr>
              <a:t>In this paper, we proposed a novel document-level approach for question generation by using multistep recursive attention mechanism on the document and answer representation to extend the relevant context. We demonstrate that taking additional attention steps helps learn a more relevant context, leading to a better quality of generated questions. We evaluate our method on three QA datasets - SQuAD, MS MARCO and NewsQA, and set the new state-of-the-art results in question generation for all of them.</a:t>
            </a:r>
            <a:endParaRPr sz="2000">
              <a:latin typeface="Al Bayan Plain" charset="0"/>
              <a:cs typeface="Al Bayan Plain"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endPar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fld>
            <a:endParaRPr lang="zh-CN" altLang="en-US"/>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endParaRPr kumimoji="1" lang="en-US" altLang="zh-CN" sz="4000" dirty="0">
              <a:latin typeface="Times New Roman" panose="02020603050405020304" pitchFamily="18" charset="0"/>
            </a:endParaRPr>
          </a:p>
        </p:txBody>
      </p:sp>
      <p:pic>
        <p:nvPicPr>
          <p:cNvPr id="3" name="图片 2" descr="截屏2021-01-17 下午9.16.46"/>
          <p:cNvPicPr>
            <a:picLocks noChangeAspect="1"/>
          </p:cNvPicPr>
          <p:nvPr/>
        </p:nvPicPr>
        <p:blipFill>
          <a:blip r:embed="rId1"/>
          <a:stretch>
            <a:fillRect/>
          </a:stretch>
        </p:blipFill>
        <p:spPr>
          <a:xfrm>
            <a:off x="363855" y="1254125"/>
            <a:ext cx="5829300" cy="5604510"/>
          </a:xfrm>
          <a:prstGeom prst="rect">
            <a:avLst/>
          </a:prstGeom>
        </p:spPr>
      </p:pic>
      <p:pic>
        <p:nvPicPr>
          <p:cNvPr id="4" name="图片 3" descr="截屏2021-01-17 下午9.33.48"/>
          <p:cNvPicPr>
            <a:picLocks noChangeAspect="1"/>
          </p:cNvPicPr>
          <p:nvPr/>
        </p:nvPicPr>
        <p:blipFill>
          <a:blip r:embed="rId2"/>
          <a:stretch>
            <a:fillRect/>
          </a:stretch>
        </p:blipFill>
        <p:spPr>
          <a:xfrm>
            <a:off x="6193155" y="2586990"/>
            <a:ext cx="5816600" cy="2527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endParaRPr kumimoji="1" lang="en-US" altLang="zh-CN" sz="4000" dirty="0">
              <a:latin typeface="Times New Roman" panose="02020603050405020304" pitchFamily="18" charset="0"/>
            </a:endParaRPr>
          </a:p>
        </p:txBody>
      </p:sp>
      <p:sp>
        <p:nvSpPr>
          <p:cNvPr id="9" name="文本框 8"/>
          <p:cNvSpPr txBox="1"/>
          <p:nvPr/>
        </p:nvSpPr>
        <p:spPr>
          <a:xfrm>
            <a:off x="1483995" y="1685340"/>
            <a:ext cx="9062720" cy="4092575"/>
          </a:xfrm>
          <a:prstGeom prst="rect">
            <a:avLst/>
          </a:prstGeom>
          <a:noFill/>
        </p:spPr>
        <p:txBody>
          <a:bodyPr wrap="square">
            <a:spAutoFit/>
          </a:bodyPr>
          <a:p>
            <a:pPr marL="285750" indent="-28575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The final document representation, contains relevant answer context cues by means of attention weights. Through a copy-generate decoding mechanism, where at each step a word is either copied from the input or generated from the vocabulary, the attention weights guide the generation of the context words to produce high quality questions. </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We evaluate our hypothesis of using a controllable context to generate questions</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on three different QA datasets — SQuAD, MS MARCO, and NewsQA.</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marL="342900" indent="-34290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Our method strongly outperforms existing state-of-the-art models by an average absolute increase of 1.56 Rouge, 0.97 Meteor and 0.81 Bleu scores over the previous best reported results on all three datasets.</a:t>
            </a:r>
            <a:endParaRPr lang="en-US" altLang="zh-CN"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zh-CN" altLang="en-US" sz="20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587648"/>
            <a:ext cx="10515600" cy="482946"/>
          </a:xfrm>
        </p:spPr>
        <p:txBody>
          <a:body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descr="截屏2021-01-17 下午9.50.14"/>
          <p:cNvPicPr>
            <a:picLocks noChangeAspect="1"/>
          </p:cNvPicPr>
          <p:nvPr/>
        </p:nvPicPr>
        <p:blipFill>
          <a:blip r:embed="rId1"/>
          <a:srcRect l="3508" t="4095" r="11642"/>
          <a:stretch>
            <a:fillRect/>
          </a:stretch>
        </p:blipFill>
        <p:spPr>
          <a:xfrm>
            <a:off x="0" y="1070610"/>
            <a:ext cx="6067425" cy="5787390"/>
          </a:xfrm>
          <a:prstGeom prst="rect">
            <a:avLst/>
          </a:prstGeom>
        </p:spPr>
      </p:pic>
      <p:pic>
        <p:nvPicPr>
          <p:cNvPr id="3" name="图片 2" descr="截屏2021-01-17 下午9.53.29"/>
          <p:cNvPicPr>
            <a:picLocks noChangeAspect="1"/>
          </p:cNvPicPr>
          <p:nvPr/>
        </p:nvPicPr>
        <p:blipFill>
          <a:blip r:embed="rId2"/>
          <a:stretch>
            <a:fillRect/>
          </a:stretch>
        </p:blipFill>
        <p:spPr>
          <a:xfrm>
            <a:off x="6067425" y="3342005"/>
            <a:ext cx="6032500" cy="127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2" name="图片 1" descr="截屏2021-01-17 下午9.54.46"/>
          <p:cNvPicPr>
            <a:picLocks noChangeAspect="1"/>
          </p:cNvPicPr>
          <p:nvPr/>
        </p:nvPicPr>
        <p:blipFill>
          <a:blip r:embed="rId1"/>
          <a:srcRect r="9406"/>
          <a:stretch>
            <a:fillRect/>
          </a:stretch>
        </p:blipFill>
        <p:spPr>
          <a:xfrm>
            <a:off x="90805" y="2260600"/>
            <a:ext cx="5822315" cy="3657600"/>
          </a:xfrm>
          <a:prstGeom prst="rect">
            <a:avLst/>
          </a:prstGeom>
        </p:spPr>
      </p:pic>
      <p:pic>
        <p:nvPicPr>
          <p:cNvPr id="3" name="图片 2" descr="截屏2021-01-17 下午9.55.40"/>
          <p:cNvPicPr>
            <a:picLocks noChangeAspect="1"/>
          </p:cNvPicPr>
          <p:nvPr/>
        </p:nvPicPr>
        <p:blipFill>
          <a:blip r:embed="rId2"/>
          <a:stretch>
            <a:fillRect/>
          </a:stretch>
        </p:blipFill>
        <p:spPr>
          <a:xfrm>
            <a:off x="6436995" y="1643380"/>
            <a:ext cx="5270500" cy="1244600"/>
          </a:xfrm>
          <a:prstGeom prst="rect">
            <a:avLst/>
          </a:prstGeom>
        </p:spPr>
      </p:pic>
      <p:pic>
        <p:nvPicPr>
          <p:cNvPr id="8" name="图片 7" descr="截屏2021-01-17 下午9.56.59"/>
          <p:cNvPicPr>
            <a:picLocks noChangeAspect="1"/>
          </p:cNvPicPr>
          <p:nvPr/>
        </p:nvPicPr>
        <p:blipFill>
          <a:blip r:embed="rId3"/>
          <a:stretch>
            <a:fillRect/>
          </a:stretch>
        </p:blipFill>
        <p:spPr>
          <a:xfrm>
            <a:off x="8879840" y="2807970"/>
            <a:ext cx="2533015" cy="287655"/>
          </a:xfrm>
          <a:prstGeom prst="rect">
            <a:avLst/>
          </a:prstGeom>
        </p:spPr>
      </p:pic>
      <p:pic>
        <p:nvPicPr>
          <p:cNvPr id="11" name="图片 10" descr="截屏2021-01-17 下午9.58.48"/>
          <p:cNvPicPr>
            <a:picLocks noChangeAspect="1"/>
          </p:cNvPicPr>
          <p:nvPr/>
        </p:nvPicPr>
        <p:blipFill>
          <a:blip r:embed="rId4"/>
          <a:srcRect t="24545" b="17468"/>
          <a:stretch>
            <a:fillRect/>
          </a:stretch>
        </p:blipFill>
        <p:spPr>
          <a:xfrm>
            <a:off x="6680200" y="3145790"/>
            <a:ext cx="4800600" cy="567055"/>
          </a:xfrm>
          <a:prstGeom prst="rect">
            <a:avLst/>
          </a:prstGeom>
        </p:spPr>
      </p:pic>
      <p:pic>
        <p:nvPicPr>
          <p:cNvPr id="12" name="图片 11" descr="截屏2021-01-17 下午10.01.59"/>
          <p:cNvPicPr>
            <a:picLocks noChangeAspect="1"/>
          </p:cNvPicPr>
          <p:nvPr/>
        </p:nvPicPr>
        <p:blipFill>
          <a:blip r:embed="rId5"/>
          <a:stretch>
            <a:fillRect/>
          </a:stretch>
        </p:blipFill>
        <p:spPr>
          <a:xfrm>
            <a:off x="8311515" y="3806825"/>
            <a:ext cx="1325245" cy="254635"/>
          </a:xfrm>
          <a:prstGeom prst="rect">
            <a:avLst/>
          </a:prstGeom>
        </p:spPr>
      </p:pic>
      <p:sp>
        <p:nvSpPr>
          <p:cNvPr id="13" name="文本框 12"/>
          <p:cNvSpPr txBox="1"/>
          <p:nvPr/>
        </p:nvSpPr>
        <p:spPr>
          <a:xfrm>
            <a:off x="9500235" y="3712845"/>
            <a:ext cx="3017520" cy="368300"/>
          </a:xfrm>
          <a:prstGeom prst="rect">
            <a:avLst/>
          </a:prstGeom>
          <a:noFill/>
        </p:spPr>
        <p:txBody>
          <a:bodyPr wrap="square" rtlCol="0" anchor="t">
            <a:spAutoFit/>
          </a:bodyPr>
          <a:p>
            <a:r>
              <a:rPr lang="zh-CN" altLang="en-US"/>
              <a:t> </a:t>
            </a:r>
            <a:r>
              <a:rPr lang="zh-CN" altLang="en-US" sz="1400"/>
              <a:t>is the soft matching matrix</a:t>
            </a:r>
            <a:endParaRPr lang="zh-CN" altLang="en-US" sz="1400"/>
          </a:p>
        </p:txBody>
      </p:sp>
      <p:pic>
        <p:nvPicPr>
          <p:cNvPr id="14" name="图片 13" descr="截屏2021-01-17 下午10.04.00"/>
          <p:cNvPicPr>
            <a:picLocks noChangeAspect="1"/>
          </p:cNvPicPr>
          <p:nvPr/>
        </p:nvPicPr>
        <p:blipFill>
          <a:blip r:embed="rId6"/>
          <a:srcRect t="20379"/>
          <a:stretch>
            <a:fillRect/>
          </a:stretch>
        </p:blipFill>
        <p:spPr>
          <a:xfrm>
            <a:off x="6986905" y="4368165"/>
            <a:ext cx="5029200" cy="667385"/>
          </a:xfrm>
          <a:prstGeom prst="rect">
            <a:avLst/>
          </a:prstGeom>
        </p:spPr>
      </p:pic>
      <p:pic>
        <p:nvPicPr>
          <p:cNvPr id="15" name="图片 14" descr="截屏2021-01-17 下午10.04.39"/>
          <p:cNvPicPr>
            <a:picLocks noChangeAspect="1"/>
          </p:cNvPicPr>
          <p:nvPr/>
        </p:nvPicPr>
        <p:blipFill>
          <a:blip r:embed="rId7"/>
          <a:stretch>
            <a:fillRect/>
          </a:stretch>
        </p:blipFill>
        <p:spPr>
          <a:xfrm>
            <a:off x="9500235" y="5035550"/>
            <a:ext cx="1842770" cy="334645"/>
          </a:xfrm>
          <a:prstGeom prst="rect">
            <a:avLst/>
          </a:prstGeom>
        </p:spPr>
      </p:pic>
      <p:pic>
        <p:nvPicPr>
          <p:cNvPr id="16" name="图片 15" descr="截屏2021-01-17 下午10.07.20"/>
          <p:cNvPicPr>
            <a:picLocks noChangeAspect="1"/>
          </p:cNvPicPr>
          <p:nvPr/>
        </p:nvPicPr>
        <p:blipFill>
          <a:blip r:embed="rId8"/>
          <a:stretch>
            <a:fillRect/>
          </a:stretch>
        </p:blipFill>
        <p:spPr>
          <a:xfrm>
            <a:off x="6627495" y="5370195"/>
            <a:ext cx="5080000" cy="685800"/>
          </a:xfrm>
          <a:prstGeom prst="rect">
            <a:avLst/>
          </a:prstGeom>
        </p:spPr>
      </p:pic>
      <p:pic>
        <p:nvPicPr>
          <p:cNvPr id="17" name="图片 16" descr="截屏2021-01-17 下午10.07.51"/>
          <p:cNvPicPr>
            <a:picLocks noChangeAspect="1"/>
          </p:cNvPicPr>
          <p:nvPr/>
        </p:nvPicPr>
        <p:blipFill>
          <a:blip r:embed="rId9"/>
          <a:stretch>
            <a:fillRect/>
          </a:stretch>
        </p:blipFill>
        <p:spPr>
          <a:xfrm>
            <a:off x="9863455" y="6158865"/>
            <a:ext cx="1549400" cy="276225"/>
          </a:xfrm>
          <a:prstGeom prst="rect">
            <a:avLst/>
          </a:prstGeom>
        </p:spPr>
      </p:pic>
      <p:sp>
        <p:nvSpPr>
          <p:cNvPr id="18" name="文本框 17"/>
          <p:cNvSpPr txBox="1"/>
          <p:nvPr/>
        </p:nvSpPr>
        <p:spPr>
          <a:xfrm>
            <a:off x="321310" y="1508125"/>
            <a:ext cx="6576695" cy="368300"/>
          </a:xfrm>
          <a:prstGeom prst="rect">
            <a:avLst/>
          </a:prstGeom>
          <a:noFill/>
        </p:spPr>
        <p:txBody>
          <a:bodyPr wrap="square" rtlCol="0" anchor="t">
            <a:spAutoFit/>
          </a:bodyPr>
          <a:p>
            <a:r>
              <a:rPr lang="zh-CN" altLang="en-US">
                <a:latin typeface="Al Bayan Plain" charset="0"/>
                <a:cs typeface="Al Bayan Plain" charset="0"/>
              </a:rPr>
              <a:t>Initial Stage (context with direct relation to answer)</a:t>
            </a:r>
            <a:endParaRPr lang="zh-CN" altLang="en-US">
              <a:latin typeface="Al Bayan Plain" charset="0"/>
              <a:cs typeface="Al Bayan Plain"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12" name="图片 11" descr="截屏2021-01-17 下午10.10.03"/>
          <p:cNvPicPr>
            <a:picLocks noChangeAspect="1"/>
          </p:cNvPicPr>
          <p:nvPr/>
        </p:nvPicPr>
        <p:blipFill>
          <a:blip r:embed="rId1"/>
          <a:stretch>
            <a:fillRect/>
          </a:stretch>
        </p:blipFill>
        <p:spPr>
          <a:xfrm>
            <a:off x="95885" y="2351405"/>
            <a:ext cx="5956300" cy="3683000"/>
          </a:xfrm>
          <a:prstGeom prst="rect">
            <a:avLst/>
          </a:prstGeom>
        </p:spPr>
      </p:pic>
      <p:sp>
        <p:nvSpPr>
          <p:cNvPr id="13" name="文本框 12"/>
          <p:cNvSpPr txBox="1"/>
          <p:nvPr/>
        </p:nvSpPr>
        <p:spPr>
          <a:xfrm>
            <a:off x="309245" y="1380490"/>
            <a:ext cx="9906635" cy="368300"/>
          </a:xfrm>
          <a:prstGeom prst="rect">
            <a:avLst/>
          </a:prstGeom>
          <a:noFill/>
        </p:spPr>
        <p:txBody>
          <a:bodyPr wrap="square" rtlCol="0" anchor="t">
            <a:spAutoFit/>
          </a:bodyPr>
          <a:p>
            <a:r>
              <a:rPr lang="zh-CN" altLang="en-US" b="1">
                <a:latin typeface="Al Bayan Bold" charset="0"/>
                <a:cs typeface="Al Bayan Bold" charset="0"/>
              </a:rPr>
              <a:t>Iterative Stage (enhance the context with indirect relations)</a:t>
            </a:r>
            <a:endParaRPr lang="zh-CN" altLang="en-US" b="1">
              <a:latin typeface="Al Bayan Bold" charset="0"/>
              <a:cs typeface="Al Bayan Bold" charset="0"/>
            </a:endParaRPr>
          </a:p>
        </p:txBody>
      </p:sp>
      <p:pic>
        <p:nvPicPr>
          <p:cNvPr id="14" name="图片 13" descr="截屏2021-01-17 下午10.11.42"/>
          <p:cNvPicPr>
            <a:picLocks noChangeAspect="1"/>
          </p:cNvPicPr>
          <p:nvPr/>
        </p:nvPicPr>
        <p:blipFill>
          <a:blip r:embed="rId2"/>
          <a:stretch>
            <a:fillRect/>
          </a:stretch>
        </p:blipFill>
        <p:spPr>
          <a:xfrm>
            <a:off x="6591300" y="2192020"/>
            <a:ext cx="5105400" cy="2019300"/>
          </a:xfrm>
          <a:prstGeom prst="rect">
            <a:avLst/>
          </a:prstGeom>
        </p:spPr>
      </p:pic>
      <p:pic>
        <p:nvPicPr>
          <p:cNvPr id="15" name="图片 14" descr="截屏2021-01-17 下午10.14.26"/>
          <p:cNvPicPr>
            <a:picLocks noChangeAspect="1"/>
          </p:cNvPicPr>
          <p:nvPr/>
        </p:nvPicPr>
        <p:blipFill>
          <a:blip r:embed="rId3"/>
          <a:stretch>
            <a:fillRect/>
          </a:stretch>
        </p:blipFill>
        <p:spPr>
          <a:xfrm>
            <a:off x="6927850" y="4498975"/>
            <a:ext cx="4267200" cy="711200"/>
          </a:xfrm>
          <a:prstGeom prst="rect">
            <a:avLst/>
          </a:prstGeom>
        </p:spPr>
      </p:pic>
      <p:pic>
        <p:nvPicPr>
          <p:cNvPr id="16" name="图片 15" descr="截屏2021-01-17 下午10.18.32"/>
          <p:cNvPicPr>
            <a:picLocks noChangeAspect="1"/>
          </p:cNvPicPr>
          <p:nvPr/>
        </p:nvPicPr>
        <p:blipFill>
          <a:blip r:embed="rId4"/>
          <a:stretch>
            <a:fillRect/>
          </a:stretch>
        </p:blipFill>
        <p:spPr>
          <a:xfrm>
            <a:off x="9716770" y="5210175"/>
            <a:ext cx="1346835" cy="3949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nvSpPr>
        <p:spPr>
          <a:xfrm>
            <a:off x="965200" y="695960"/>
            <a:ext cx="10515600" cy="684530"/>
          </a:xfrm>
          <a:prstGeom prst="rect">
            <a:avLst/>
          </a:prstGeom>
        </p:spPr>
        <p:txBody>
          <a:bodyPr vert="horz" lIns="91440" tIns="45720" rIns="91440" bIns="45720" rtlCol="0" anchor="ctr">
            <a:noAutofit/>
          </a:bodyPr>
          <a:lstStyle>
            <a:lvl1pPr algn="ctr" defTabSz="913765"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3600" dirty="0">
                <a:latin typeface="Times New Roman" panose="02020603050405020304" pitchFamily="18" charset="0"/>
              </a:rPr>
              <a:t>Method</a:t>
            </a:r>
            <a:endParaRPr lang="en-US" altLang="zh-CN" sz="3600" dirty="0">
              <a:latin typeface="Times New Roman" panose="02020603050405020304" pitchFamily="18" charset="0"/>
            </a:endParaRPr>
          </a:p>
        </p:txBody>
      </p:sp>
      <p:pic>
        <p:nvPicPr>
          <p:cNvPr id="3" name="图片 2" descr="截屏2021-01-17 下午10.19.17"/>
          <p:cNvPicPr>
            <a:picLocks noChangeAspect="1"/>
          </p:cNvPicPr>
          <p:nvPr/>
        </p:nvPicPr>
        <p:blipFill>
          <a:blip r:embed="rId1"/>
          <a:stretch>
            <a:fillRect/>
          </a:stretch>
        </p:blipFill>
        <p:spPr>
          <a:xfrm>
            <a:off x="965200" y="3031490"/>
            <a:ext cx="3937000" cy="1981200"/>
          </a:xfrm>
          <a:prstGeom prst="rect">
            <a:avLst/>
          </a:prstGeom>
        </p:spPr>
      </p:pic>
      <p:pic>
        <p:nvPicPr>
          <p:cNvPr id="5" name="图片 4" descr="截屏2021-01-17 下午10.20.00"/>
          <p:cNvPicPr>
            <a:picLocks noChangeAspect="1"/>
          </p:cNvPicPr>
          <p:nvPr/>
        </p:nvPicPr>
        <p:blipFill>
          <a:blip r:embed="rId2"/>
          <a:stretch>
            <a:fillRect/>
          </a:stretch>
        </p:blipFill>
        <p:spPr>
          <a:xfrm>
            <a:off x="876300" y="2231390"/>
            <a:ext cx="4114800" cy="800100"/>
          </a:xfrm>
          <a:prstGeom prst="rect">
            <a:avLst/>
          </a:prstGeom>
        </p:spPr>
      </p:pic>
      <p:pic>
        <p:nvPicPr>
          <p:cNvPr id="8" name="图片 7" descr="截屏2021-01-17 下午10.22.17"/>
          <p:cNvPicPr>
            <a:picLocks noChangeAspect="1"/>
          </p:cNvPicPr>
          <p:nvPr/>
        </p:nvPicPr>
        <p:blipFill>
          <a:blip r:embed="rId3"/>
          <a:stretch>
            <a:fillRect/>
          </a:stretch>
        </p:blipFill>
        <p:spPr>
          <a:xfrm>
            <a:off x="5778500" y="1477645"/>
            <a:ext cx="5702300" cy="914400"/>
          </a:xfrm>
          <a:prstGeom prst="rect">
            <a:avLst/>
          </a:prstGeom>
        </p:spPr>
      </p:pic>
      <p:sp>
        <p:nvSpPr>
          <p:cNvPr id="2" name="文本框 1"/>
          <p:cNvSpPr txBox="1"/>
          <p:nvPr/>
        </p:nvSpPr>
        <p:spPr>
          <a:xfrm>
            <a:off x="4902200" y="2101215"/>
            <a:ext cx="6725920" cy="368300"/>
          </a:xfrm>
          <a:prstGeom prst="rect">
            <a:avLst/>
          </a:prstGeom>
          <a:noFill/>
        </p:spPr>
        <p:txBody>
          <a:bodyPr wrap="square" rtlCol="0" anchor="t">
            <a:spAutoFit/>
          </a:bodyPr>
          <a:p>
            <a:r>
              <a:rPr lang="zh-CN" altLang="en-US"/>
              <a:t> the word-embedding of the previous time-step’s output</a:t>
            </a:r>
            <a:endParaRPr lang="zh-CN" altLang="en-US"/>
          </a:p>
        </p:txBody>
      </p:sp>
      <p:pic>
        <p:nvPicPr>
          <p:cNvPr id="4" name="图片 3" descr="截屏2021-01-18 上午10.13.43"/>
          <p:cNvPicPr>
            <a:picLocks noChangeAspect="1"/>
          </p:cNvPicPr>
          <p:nvPr/>
        </p:nvPicPr>
        <p:blipFill>
          <a:blip r:embed="rId4"/>
          <a:stretch>
            <a:fillRect/>
          </a:stretch>
        </p:blipFill>
        <p:spPr>
          <a:xfrm>
            <a:off x="10495915" y="2193925"/>
            <a:ext cx="742315" cy="275590"/>
          </a:xfrm>
          <a:prstGeom prst="rect">
            <a:avLst/>
          </a:prstGeom>
        </p:spPr>
      </p:pic>
      <p:pic>
        <p:nvPicPr>
          <p:cNvPr id="7" name="图片 6" descr="截屏2021-01-18 上午10.14.34"/>
          <p:cNvPicPr>
            <a:picLocks noChangeAspect="1"/>
          </p:cNvPicPr>
          <p:nvPr/>
        </p:nvPicPr>
        <p:blipFill>
          <a:blip r:embed="rId5"/>
          <a:srcRect l="11149"/>
          <a:stretch>
            <a:fillRect/>
          </a:stretch>
        </p:blipFill>
        <p:spPr>
          <a:xfrm>
            <a:off x="7593965" y="5521960"/>
            <a:ext cx="3644265" cy="838835"/>
          </a:xfrm>
          <a:prstGeom prst="rect">
            <a:avLst/>
          </a:prstGeom>
        </p:spPr>
      </p:pic>
      <p:pic>
        <p:nvPicPr>
          <p:cNvPr id="9" name="图片 8" descr="截屏2021-01-18 上午10.18.43"/>
          <p:cNvPicPr>
            <a:picLocks noChangeAspect="1"/>
          </p:cNvPicPr>
          <p:nvPr/>
        </p:nvPicPr>
        <p:blipFill>
          <a:blip r:embed="rId6"/>
          <a:srcRect t="17431"/>
          <a:stretch>
            <a:fillRect/>
          </a:stretch>
        </p:blipFill>
        <p:spPr>
          <a:xfrm>
            <a:off x="8301990" y="6360795"/>
            <a:ext cx="2834640" cy="497205"/>
          </a:xfrm>
          <a:prstGeom prst="rect">
            <a:avLst/>
          </a:prstGeom>
        </p:spPr>
      </p:pic>
      <p:pic>
        <p:nvPicPr>
          <p:cNvPr id="10" name="图片 9" descr="截屏2021-01-18 上午10.19.38"/>
          <p:cNvPicPr>
            <a:picLocks noChangeAspect="1"/>
          </p:cNvPicPr>
          <p:nvPr/>
        </p:nvPicPr>
        <p:blipFill>
          <a:blip r:embed="rId7"/>
          <a:srcRect t="16417"/>
          <a:stretch>
            <a:fillRect/>
          </a:stretch>
        </p:blipFill>
        <p:spPr>
          <a:xfrm>
            <a:off x="6209030" y="2469515"/>
            <a:ext cx="5029200" cy="636905"/>
          </a:xfrm>
          <a:prstGeom prst="rect">
            <a:avLst/>
          </a:prstGeom>
        </p:spPr>
      </p:pic>
      <p:pic>
        <p:nvPicPr>
          <p:cNvPr id="11" name="图片 10" descr="截屏2021-01-18 上午10.21.41"/>
          <p:cNvPicPr>
            <a:picLocks noChangeAspect="1"/>
          </p:cNvPicPr>
          <p:nvPr/>
        </p:nvPicPr>
        <p:blipFill>
          <a:blip r:embed="rId8"/>
          <a:stretch>
            <a:fillRect/>
          </a:stretch>
        </p:blipFill>
        <p:spPr>
          <a:xfrm>
            <a:off x="6198235" y="2915285"/>
            <a:ext cx="5168900" cy="571500"/>
          </a:xfrm>
          <a:prstGeom prst="rect">
            <a:avLst/>
          </a:prstGeom>
        </p:spPr>
      </p:pic>
      <p:pic>
        <p:nvPicPr>
          <p:cNvPr id="12" name="图片 11" descr="截屏2021-01-18 上午10.22.16"/>
          <p:cNvPicPr>
            <a:picLocks noChangeAspect="1"/>
          </p:cNvPicPr>
          <p:nvPr/>
        </p:nvPicPr>
        <p:blipFill>
          <a:blip r:embed="rId9"/>
          <a:stretch>
            <a:fillRect/>
          </a:stretch>
        </p:blipFill>
        <p:spPr>
          <a:xfrm>
            <a:off x="6130290" y="4349115"/>
            <a:ext cx="5350510" cy="1211580"/>
          </a:xfrm>
          <a:prstGeom prst="rect">
            <a:avLst/>
          </a:prstGeom>
        </p:spPr>
      </p:pic>
      <p:pic>
        <p:nvPicPr>
          <p:cNvPr id="13" name="图片 12" descr="截屏2021-01-18 上午10.23.58"/>
          <p:cNvPicPr>
            <a:picLocks noChangeAspect="1"/>
          </p:cNvPicPr>
          <p:nvPr/>
        </p:nvPicPr>
        <p:blipFill>
          <a:blip r:embed="rId10"/>
          <a:stretch>
            <a:fillRect/>
          </a:stretch>
        </p:blipFill>
        <p:spPr>
          <a:xfrm>
            <a:off x="965200" y="5601335"/>
            <a:ext cx="4457700" cy="673100"/>
          </a:xfrm>
          <a:prstGeom prst="rect">
            <a:avLst/>
          </a:prstGeom>
        </p:spPr>
      </p:pic>
      <p:pic>
        <p:nvPicPr>
          <p:cNvPr id="14" name="图片 13" descr="截屏2021-01-18 下午2.39.36"/>
          <p:cNvPicPr>
            <a:picLocks noChangeAspect="1"/>
          </p:cNvPicPr>
          <p:nvPr/>
        </p:nvPicPr>
        <p:blipFill>
          <a:blip r:embed="rId11"/>
          <a:stretch>
            <a:fillRect/>
          </a:stretch>
        </p:blipFill>
        <p:spPr>
          <a:xfrm>
            <a:off x="6720840" y="3415030"/>
            <a:ext cx="3817620" cy="934085"/>
          </a:xfrm>
          <a:prstGeom prst="rect">
            <a:avLst/>
          </a:prstGeom>
        </p:spPr>
      </p:pic>
      <p:cxnSp>
        <p:nvCxnSpPr>
          <p:cNvPr id="16" name="直接连接符 15"/>
          <p:cNvCxnSpPr/>
          <p:nvPr/>
        </p:nvCxnSpPr>
        <p:spPr>
          <a:xfrm flipV="1">
            <a:off x="6769100" y="5561330"/>
            <a:ext cx="4801235" cy="1143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直接连接符 16"/>
          <p:cNvCxnSpPr/>
          <p:nvPr/>
        </p:nvCxnSpPr>
        <p:spPr>
          <a:xfrm>
            <a:off x="6803390" y="5584190"/>
            <a:ext cx="11430" cy="122047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endParaRPr kumimoji="1" lang="en-US" altLang="zh-CN" sz="4000" dirty="0">
              <a:latin typeface="Times New Roman" panose="02020603050405020304" pitchFamily="18" charset="0"/>
            </a:endParaRPr>
          </a:p>
        </p:txBody>
      </p:sp>
      <p:pic>
        <p:nvPicPr>
          <p:cNvPr id="3" name="图片 2" descr="截屏2021-01-17 下午10.24.03"/>
          <p:cNvPicPr>
            <a:picLocks noChangeAspect="1"/>
          </p:cNvPicPr>
          <p:nvPr/>
        </p:nvPicPr>
        <p:blipFill>
          <a:blip r:embed="rId1"/>
          <a:stretch>
            <a:fillRect/>
          </a:stretch>
        </p:blipFill>
        <p:spPr>
          <a:xfrm>
            <a:off x="2876550" y="2102485"/>
            <a:ext cx="6096000" cy="33147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2018</Words>
  <Application>WPS 演示</Application>
  <PresentationFormat>宽屏</PresentationFormat>
  <Paragraphs>85</Paragraphs>
  <Slides>16</Slides>
  <Notes>3</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16</vt:i4>
      </vt:variant>
    </vt:vector>
  </HeadingPairs>
  <TitlesOfParts>
    <vt:vector size="41"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黑体</vt:lpstr>
      <vt:lpstr>Al Bayan Plain</vt:lpstr>
      <vt:lpstr>Al Bayan Bold</vt:lpstr>
      <vt:lpstr>汉仪楷体KW</vt:lpstr>
      <vt:lpstr>等线</vt:lpstr>
      <vt:lpstr>汉仪中等线KW</vt:lpstr>
      <vt:lpstr>汉仪中黑KW</vt:lpstr>
      <vt:lpstr>微软雅黑</vt:lpstr>
      <vt:lpstr>汉仪旗黑</vt:lpstr>
      <vt:lpstr>宋体</vt:lpstr>
      <vt:lpstr>Arial Unicode MS</vt:lpstr>
      <vt:lpstr>Office 主题​​</vt:lpstr>
      <vt:lpstr>PowerPoint 演示文稿</vt:lpstr>
      <vt:lpstr>PowerPoint 演示文稿</vt:lpstr>
      <vt:lpstr>Introduction</vt:lpstr>
      <vt:lpstr>Introduction</vt:lpstr>
      <vt:lpstr>Method</vt:lpstr>
      <vt:lpstr>PowerPoint 演示文稿</vt:lpstr>
      <vt:lpstr>PowerPoint 演示文稿</vt:lpstr>
      <vt:lpstr>PowerPoint 演示文稿</vt:lpstr>
      <vt:lpstr>Experiments</vt:lpstr>
      <vt:lpstr>Experiments</vt:lpstr>
      <vt:lpstr>Experiments</vt:lpstr>
      <vt:lpstr>Experiments</vt:lpstr>
      <vt:lpstr>Experiments</vt:lpstr>
      <vt:lpstr>Experiments</vt:lpstr>
      <vt:lpstr>Conclusion</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1430</cp:revision>
  <dcterms:created xsi:type="dcterms:W3CDTF">2021-01-18T06:43:12Z</dcterms:created>
  <dcterms:modified xsi:type="dcterms:W3CDTF">2021-01-18T06:43:12Z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2052-3.1.1.4956</vt:lpwstr>
  </property>
</Properties>
</file>